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01" r:id="rId4"/>
    <p:sldId id="258" r:id="rId5"/>
    <p:sldId id="505" r:id="rId6"/>
    <p:sldId id="259" r:id="rId7"/>
    <p:sldId id="474" r:id="rId8"/>
    <p:sldId id="504" r:id="rId9"/>
    <p:sldId id="503" r:id="rId10"/>
    <p:sldId id="502" r:id="rId11"/>
    <p:sldId id="501" r:id="rId12"/>
    <p:sldId id="500" r:id="rId13"/>
    <p:sldId id="499" r:id="rId14"/>
    <p:sldId id="498" r:id="rId15"/>
    <p:sldId id="497" r:id="rId16"/>
    <p:sldId id="496" r:id="rId17"/>
    <p:sldId id="495" r:id="rId18"/>
    <p:sldId id="494" r:id="rId19"/>
    <p:sldId id="493" r:id="rId20"/>
    <p:sldId id="492" r:id="rId21"/>
    <p:sldId id="491" r:id="rId22"/>
    <p:sldId id="490" r:id="rId23"/>
    <p:sldId id="489" r:id="rId24"/>
    <p:sldId id="488" r:id="rId25"/>
    <p:sldId id="487" r:id="rId26"/>
    <p:sldId id="486" r:id="rId27"/>
    <p:sldId id="485" r:id="rId28"/>
    <p:sldId id="484" r:id="rId29"/>
    <p:sldId id="483" r:id="rId30"/>
    <p:sldId id="482" r:id="rId31"/>
    <p:sldId id="481" r:id="rId32"/>
    <p:sldId id="480" r:id="rId33"/>
    <p:sldId id="479" r:id="rId34"/>
    <p:sldId id="478" r:id="rId35"/>
    <p:sldId id="477" r:id="rId36"/>
    <p:sldId id="476" r:id="rId37"/>
    <p:sldId id="475" r:id="rId38"/>
    <p:sldId id="534" r:id="rId39"/>
    <p:sldId id="533" r:id="rId40"/>
    <p:sldId id="532" r:id="rId41"/>
    <p:sldId id="531" r:id="rId42"/>
    <p:sldId id="530" r:id="rId43"/>
    <p:sldId id="529" r:id="rId44"/>
    <p:sldId id="528" r:id="rId45"/>
    <p:sldId id="527" r:id="rId46"/>
    <p:sldId id="526" r:id="rId47"/>
    <p:sldId id="525" r:id="rId48"/>
    <p:sldId id="524" r:id="rId49"/>
    <p:sldId id="523" r:id="rId50"/>
    <p:sldId id="522" r:id="rId51"/>
    <p:sldId id="521" r:id="rId52"/>
    <p:sldId id="520" r:id="rId53"/>
    <p:sldId id="519" r:id="rId54"/>
    <p:sldId id="518" r:id="rId55"/>
    <p:sldId id="289" r:id="rId56"/>
    <p:sldId id="296" r:id="rId57"/>
    <p:sldId id="297" r:id="rId5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56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749A976-2AAB-44DF-FE8C-29BAEBC6F992}"/>
              </a:ext>
            </a:extLst>
          </p:cNvPr>
          <p:cNvSpPr/>
          <p:nvPr/>
        </p:nvSpPr>
        <p:spPr>
          <a:xfrm>
            <a:off x="1143000" y="956609"/>
            <a:ext cx="9753600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D02047-BEF5-5F81-E223-EF884991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78" y="1676400"/>
            <a:ext cx="7617488" cy="50808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60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FEA7B2-4051-B67A-D064-A514168F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658600" cy="573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12AE87-1A61-26EE-BED7-F0AF18063786}"/>
              </a:ext>
            </a:extLst>
          </p:cNvPr>
          <p:cNvSpPr txBox="1"/>
          <p:nvPr/>
        </p:nvSpPr>
        <p:spPr>
          <a:xfrm>
            <a:off x="5562600" y="3855797"/>
            <a:ext cx="2895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procedimiento almacenado: usp_listadocente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887DD0-94C3-114D-EA9A-4525DCE4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236" y="1143000"/>
            <a:ext cx="2732964" cy="3161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0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940BB25-C5D1-2D6C-1CC2-CB4181391BEF}"/>
              </a:ext>
            </a:extLst>
          </p:cNvPr>
          <p:cNvSpPr txBox="1"/>
          <p:nvPr/>
        </p:nvSpPr>
        <p:spPr>
          <a:xfrm>
            <a:off x="228600" y="997089"/>
            <a:ext cx="11658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dirty="0"/>
              <a:t>/*PROCEDIMIENTO DE LISTADO DE DOCENTE*/</a:t>
            </a:r>
          </a:p>
          <a:p>
            <a:r>
              <a:rPr lang="es-PE" sz="3600" dirty="0"/>
              <a:t>delimiter //</a:t>
            </a:r>
          </a:p>
          <a:p>
            <a:r>
              <a:rPr lang="es-PE" sz="3600" dirty="0"/>
              <a:t>create procedure usp_listadocente()</a:t>
            </a:r>
          </a:p>
          <a:p>
            <a:r>
              <a:rPr lang="es-PE" sz="3600" dirty="0"/>
              <a:t>Begin</a:t>
            </a:r>
          </a:p>
          <a:p>
            <a:r>
              <a:rPr lang="es-PE" sz="3600" dirty="0"/>
              <a:t> select cod_docente,concat(nom_docente,'  ',ape_docente) as datosdocente from docente order by cod_docente;</a:t>
            </a:r>
          </a:p>
          <a:p>
            <a:r>
              <a:rPr lang="es-PE" sz="3600" dirty="0"/>
              <a:t>end//</a:t>
            </a:r>
          </a:p>
          <a:p>
            <a:r>
              <a:rPr lang="es-PE" sz="3600" dirty="0"/>
              <a:t>delimiter ;</a:t>
            </a:r>
          </a:p>
          <a:p>
            <a:endParaRPr lang="es-PE" sz="3600" dirty="0"/>
          </a:p>
          <a:p>
            <a:r>
              <a:rPr lang="es-PE" sz="3600" dirty="0"/>
              <a:t>call usp_listadocente();</a:t>
            </a:r>
          </a:p>
        </p:txBody>
      </p:sp>
    </p:spTree>
    <p:extLst>
      <p:ext uri="{BB962C8B-B14F-4D97-AF65-F5344CB8AC3E}">
        <p14:creationId xmlns:p14="http://schemas.microsoft.com/office/powerpoint/2010/main" val="8432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ACB413F-5F37-7734-6032-42CE345A14AD}"/>
              </a:ext>
            </a:extLst>
          </p:cNvPr>
          <p:cNvSpPr/>
          <p:nvPr/>
        </p:nvSpPr>
        <p:spPr>
          <a:xfrm>
            <a:off x="1219200" y="990600"/>
            <a:ext cx="9753600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FED552-90DD-78B4-CBB2-04094208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7467600" cy="4980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35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629CC27-4173-422F-C09D-05FA08BE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991600" cy="5700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2AEA2B-DC1B-7B07-9E07-408AC09B04E4}"/>
              </a:ext>
            </a:extLst>
          </p:cNvPr>
          <p:cNvSpPr txBox="1"/>
          <p:nvPr/>
        </p:nvSpPr>
        <p:spPr>
          <a:xfrm>
            <a:off x="5791200" y="3987225"/>
            <a:ext cx="2667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procedimiento almacenado: usp_listaturno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0172C6-92FA-1E7A-B030-72128B0F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514600"/>
            <a:ext cx="2618479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3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D4D0FDB-CCE8-A333-3519-7D2691F13017}"/>
              </a:ext>
            </a:extLst>
          </p:cNvPr>
          <p:cNvSpPr txBox="1"/>
          <p:nvPr/>
        </p:nvSpPr>
        <p:spPr>
          <a:xfrm>
            <a:off x="228600" y="1295400"/>
            <a:ext cx="11811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dirty="0"/>
              <a:t>/*PROCEDIMIENTO DE LISTADO DE TURNOS*/</a:t>
            </a:r>
          </a:p>
          <a:p>
            <a:r>
              <a:rPr lang="es-PE" sz="3600" dirty="0"/>
              <a:t>delimiter //</a:t>
            </a:r>
          </a:p>
          <a:p>
            <a:r>
              <a:rPr lang="es-PE" sz="3600" dirty="0"/>
              <a:t>create procedure usp_listaturno()</a:t>
            </a:r>
          </a:p>
          <a:p>
            <a:r>
              <a:rPr lang="es-PE" sz="3600" dirty="0"/>
              <a:t>Begin</a:t>
            </a:r>
          </a:p>
          <a:p>
            <a:r>
              <a:rPr lang="es-PE" sz="3600" dirty="0"/>
              <a:t>  select cod_turno,nom_turno from turno order by  cod_turno;</a:t>
            </a:r>
          </a:p>
          <a:p>
            <a:r>
              <a:rPr lang="es-PE" sz="3600" dirty="0"/>
              <a:t>end//</a:t>
            </a:r>
          </a:p>
          <a:p>
            <a:r>
              <a:rPr lang="es-PE" sz="3600" dirty="0"/>
              <a:t>delimiter ;</a:t>
            </a:r>
          </a:p>
          <a:p>
            <a:endParaRPr lang="es-PE" sz="1200" dirty="0"/>
          </a:p>
          <a:p>
            <a:endParaRPr lang="es-PE" sz="1200" dirty="0"/>
          </a:p>
          <a:p>
            <a:r>
              <a:rPr lang="es-PE" sz="3600" dirty="0"/>
              <a:t>call usp_listaturno();</a:t>
            </a:r>
          </a:p>
        </p:txBody>
      </p:sp>
    </p:spTree>
    <p:extLst>
      <p:ext uri="{BB962C8B-B14F-4D97-AF65-F5344CB8AC3E}">
        <p14:creationId xmlns:p14="http://schemas.microsoft.com/office/powerpoint/2010/main" val="1432452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2EC0191-C1F2-63FA-6618-ED92AA190369}"/>
              </a:ext>
            </a:extLst>
          </p:cNvPr>
          <p:cNvSpPr/>
          <p:nvPr/>
        </p:nvSpPr>
        <p:spPr>
          <a:xfrm>
            <a:off x="457200" y="1066800"/>
            <a:ext cx="10952175" cy="728009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094CBF-89E7-F7C8-CB4F-E8798CEE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905000"/>
            <a:ext cx="6546513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791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A5CA80-4830-7272-1864-E0702E48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295400"/>
            <a:ext cx="11885449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30B3DB-8726-7B0C-7FB5-38E257DC9D70}"/>
              </a:ext>
            </a:extLst>
          </p:cNvPr>
          <p:cNvSpPr txBox="1"/>
          <p:nvPr/>
        </p:nvSpPr>
        <p:spPr>
          <a:xfrm>
            <a:off x="7848600" y="2362200"/>
            <a:ext cx="3048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procedimiento almacenado: usp_listafrecuencia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6AE3DC-BD96-03C6-CDB2-58BD8E38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315" y="4149571"/>
            <a:ext cx="2103533" cy="2632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968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57BD1BF-3224-98E2-BA60-617484D49266}"/>
              </a:ext>
            </a:extLst>
          </p:cNvPr>
          <p:cNvSpPr txBox="1"/>
          <p:nvPr/>
        </p:nvSpPr>
        <p:spPr>
          <a:xfrm>
            <a:off x="228600" y="1246287"/>
            <a:ext cx="11811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600" dirty="0"/>
              <a:t>/*PROCEDIMIENTO DE LISTADO DE FRECUENCIA*/</a:t>
            </a:r>
          </a:p>
          <a:p>
            <a:r>
              <a:rPr lang="es-PE" sz="3600" dirty="0"/>
              <a:t>delimiter //</a:t>
            </a:r>
          </a:p>
          <a:p>
            <a:r>
              <a:rPr lang="es-PE" sz="3600" dirty="0"/>
              <a:t>create procedure usp_listafrecuencia()</a:t>
            </a:r>
          </a:p>
          <a:p>
            <a:r>
              <a:rPr lang="es-PE" sz="3600" dirty="0"/>
              <a:t>begin</a:t>
            </a:r>
          </a:p>
          <a:p>
            <a:r>
              <a:rPr lang="es-PE" sz="3600" dirty="0"/>
              <a:t> select cod_frec,nom_frec from frecuencia order by cod_frec;</a:t>
            </a:r>
          </a:p>
          <a:p>
            <a:r>
              <a:rPr lang="es-PE" sz="3600" dirty="0"/>
              <a:t>end//</a:t>
            </a:r>
          </a:p>
          <a:p>
            <a:r>
              <a:rPr lang="es-PE" sz="3600" dirty="0"/>
              <a:t>delimiter ;</a:t>
            </a:r>
          </a:p>
          <a:p>
            <a:endParaRPr lang="es-PE" sz="3600" dirty="0"/>
          </a:p>
          <a:p>
            <a:r>
              <a:rPr lang="es-PE" sz="3600" dirty="0"/>
              <a:t>call usp_listafrecuencia();</a:t>
            </a:r>
          </a:p>
        </p:txBody>
      </p:sp>
    </p:spTree>
    <p:extLst>
      <p:ext uri="{BB962C8B-B14F-4D97-AF65-F5344CB8AC3E}">
        <p14:creationId xmlns:p14="http://schemas.microsoft.com/office/powerpoint/2010/main" val="91355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B0A7D7D-D964-B278-F412-DA4BEBD11A76}"/>
              </a:ext>
            </a:extLst>
          </p:cNvPr>
          <p:cNvSpPr/>
          <p:nvPr/>
        </p:nvSpPr>
        <p:spPr>
          <a:xfrm>
            <a:off x="1066800" y="2853391"/>
            <a:ext cx="9753600" cy="728009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2800" b="1" dirty="0">
                <a:solidFill>
                  <a:prstClr val="white"/>
                </a:solidFill>
                <a:latin typeface="Calibri"/>
              </a:rPr>
              <a:t>CREAR UN PACKAGE MODELO</a:t>
            </a: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3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679F9D-2B8C-A9F2-4BF6-40206640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990600"/>
            <a:ext cx="11658599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96D3D2-1931-D814-70C5-DA91B2DD1894}"/>
              </a:ext>
            </a:extLst>
          </p:cNvPr>
          <p:cNvSpPr txBox="1"/>
          <p:nvPr/>
        </p:nvSpPr>
        <p:spPr>
          <a:xfrm>
            <a:off x="3581400" y="3269983"/>
            <a:ext cx="1905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PkgVista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873931-F616-3054-201C-F328227B7AC4}"/>
              </a:ext>
            </a:extLst>
          </p:cNvPr>
          <p:cNvSpPr txBox="1"/>
          <p:nvPr/>
        </p:nvSpPr>
        <p:spPr>
          <a:xfrm>
            <a:off x="6629400" y="32766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62FA17-9915-0162-5F0B-58C79BCF8592}"/>
              </a:ext>
            </a:extLst>
          </p:cNvPr>
          <p:cNvSpPr txBox="1"/>
          <p:nvPr/>
        </p:nvSpPr>
        <p:spPr>
          <a:xfrm>
            <a:off x="8915400" y="4538246"/>
            <a:ext cx="2819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Package</a:t>
            </a:r>
          </a:p>
        </p:txBody>
      </p:sp>
    </p:spTree>
    <p:extLst>
      <p:ext uri="{BB962C8B-B14F-4D97-AF65-F5344CB8AC3E}">
        <p14:creationId xmlns:p14="http://schemas.microsoft.com/office/powerpoint/2010/main" val="299338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450DCE-D52D-E6C1-C730-8C778233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8382000" cy="5773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857CCEF-DF4E-7213-1F91-5F8F327C3BA7}"/>
              </a:ext>
            </a:extLst>
          </p:cNvPr>
          <p:cNvSpPr txBox="1"/>
          <p:nvPr/>
        </p:nvSpPr>
        <p:spPr>
          <a:xfrm>
            <a:off x="6477000" y="1795046"/>
            <a:ext cx="307019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del Paquete: PkgModelo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44AA87-BBA5-FB1A-6C23-2F370FA04EBA}"/>
              </a:ext>
            </a:extLst>
          </p:cNvPr>
          <p:cNvSpPr txBox="1"/>
          <p:nvPr/>
        </p:nvSpPr>
        <p:spPr>
          <a:xfrm>
            <a:off x="4876800" y="60198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D4C703-0FAA-1C57-723E-0CD1B55B5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3657600"/>
            <a:ext cx="4495800" cy="3075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3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7D41B08-C3E1-ED36-57B2-8F1C902AA83B}"/>
              </a:ext>
            </a:extLst>
          </p:cNvPr>
          <p:cNvSpPr/>
          <p:nvPr/>
        </p:nvSpPr>
        <p:spPr>
          <a:xfrm>
            <a:off x="18288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ENTIDADBASE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79FD7E-7B7E-F176-402A-05F4AA5D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19" y="1752600"/>
            <a:ext cx="4694581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68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7CE7BE-47A0-144E-40EA-AA1F9EFF2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68010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8E953D-7BE5-4B4A-1A1A-F18AFBE8B65E}"/>
              </a:ext>
            </a:extLst>
          </p:cNvPr>
          <p:cNvSpPr txBox="1"/>
          <p:nvPr/>
        </p:nvSpPr>
        <p:spPr>
          <a:xfrm>
            <a:off x="2133600" y="2971800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87F0E8-6E97-E451-032D-7988A79E9672}"/>
              </a:ext>
            </a:extLst>
          </p:cNvPr>
          <p:cNvSpPr txBox="1"/>
          <p:nvPr/>
        </p:nvSpPr>
        <p:spPr>
          <a:xfrm>
            <a:off x="6781800" y="2971800"/>
            <a:ext cx="2057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2699CE-A1EB-88E9-7BB3-589D490A036C}"/>
              </a:ext>
            </a:extLst>
          </p:cNvPr>
          <p:cNvSpPr txBox="1"/>
          <p:nvPr/>
        </p:nvSpPr>
        <p:spPr>
          <a:xfrm>
            <a:off x="8915400" y="4690646"/>
            <a:ext cx="2590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</a:p>
        </p:txBody>
      </p:sp>
    </p:spTree>
    <p:extLst>
      <p:ext uri="{BB962C8B-B14F-4D97-AF65-F5344CB8AC3E}">
        <p14:creationId xmlns:p14="http://schemas.microsoft.com/office/powerpoint/2010/main" val="334884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121CEE-9746-628F-B812-A9636815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8532162" cy="587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573AC7-DF50-4079-5276-D6648B973DE3}"/>
              </a:ext>
            </a:extLst>
          </p:cNvPr>
          <p:cNvSpPr txBox="1"/>
          <p:nvPr/>
        </p:nvSpPr>
        <p:spPr>
          <a:xfrm>
            <a:off x="4343401" y="1566446"/>
            <a:ext cx="297291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EntidadBase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46CC7D-95E7-10A4-C27A-DA0257A6FF18}"/>
              </a:ext>
            </a:extLst>
          </p:cNvPr>
          <p:cNvSpPr txBox="1"/>
          <p:nvPr/>
        </p:nvSpPr>
        <p:spPr>
          <a:xfrm>
            <a:off x="4572002" y="5867400"/>
            <a:ext cx="213359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DA4395-AB7D-1780-1F6A-C72CBE03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9" y="2819400"/>
            <a:ext cx="3222555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622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E0E137-E879-3A3D-6C86-CA4CCBCC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8" y="1371600"/>
            <a:ext cx="11904292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9D40D8C-1A64-3C0C-5623-DC49051D2C84}"/>
              </a:ext>
            </a:extLst>
          </p:cNvPr>
          <p:cNvSpPr txBox="1"/>
          <p:nvPr/>
        </p:nvSpPr>
        <p:spPr>
          <a:xfrm>
            <a:off x="8153400" y="4343400"/>
            <a:ext cx="3505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declara dos atributos de tipos String</a:t>
            </a:r>
          </a:p>
        </p:txBody>
      </p:sp>
    </p:spTree>
    <p:extLst>
      <p:ext uri="{BB962C8B-B14F-4D97-AF65-F5344CB8AC3E}">
        <p14:creationId xmlns:p14="http://schemas.microsoft.com/office/powerpoint/2010/main" val="84203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40A0C8F-C041-B30D-FD7A-2DF1D6F0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08765"/>
            <a:ext cx="10515600" cy="56206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DCD085-AE32-9A9A-E524-49BE0A375275}"/>
              </a:ext>
            </a:extLst>
          </p:cNvPr>
          <p:cNvSpPr txBox="1"/>
          <p:nvPr/>
        </p:nvSpPr>
        <p:spPr>
          <a:xfrm>
            <a:off x="838200" y="4614446"/>
            <a:ext cx="1295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778E63-BA88-7C83-2FF1-13D866908590}"/>
              </a:ext>
            </a:extLst>
          </p:cNvPr>
          <p:cNvSpPr txBox="1"/>
          <p:nvPr/>
        </p:nvSpPr>
        <p:spPr>
          <a:xfrm>
            <a:off x="5715000" y="5986046"/>
            <a:ext cx="27432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Insert Code</a:t>
            </a:r>
          </a:p>
        </p:txBody>
      </p:sp>
    </p:spTree>
    <p:extLst>
      <p:ext uri="{BB962C8B-B14F-4D97-AF65-F5344CB8AC3E}">
        <p14:creationId xmlns:p14="http://schemas.microsoft.com/office/powerpoint/2010/main" val="132940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E047F5-5257-2FBB-CC78-71DC2D80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5725"/>
            <a:ext cx="8673394" cy="6619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85FC58-3F65-2552-F6D2-5F5535A22EF8}"/>
              </a:ext>
            </a:extLst>
          </p:cNvPr>
          <p:cNvSpPr txBox="1"/>
          <p:nvPr/>
        </p:nvSpPr>
        <p:spPr>
          <a:xfrm>
            <a:off x="3124200" y="4876800"/>
            <a:ext cx="320710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Getter and Setter</a:t>
            </a:r>
          </a:p>
        </p:txBody>
      </p:sp>
    </p:spTree>
    <p:extLst>
      <p:ext uri="{BB962C8B-B14F-4D97-AF65-F5344CB8AC3E}">
        <p14:creationId xmlns:p14="http://schemas.microsoft.com/office/powerpoint/2010/main" val="198038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B17130-EF96-4E10-0EC7-466FAF42A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1880"/>
            <a:ext cx="4953000" cy="6534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862926-4F38-A79E-40E0-C4AC9CD6D5F6}"/>
              </a:ext>
            </a:extLst>
          </p:cNvPr>
          <p:cNvSpPr txBox="1"/>
          <p:nvPr/>
        </p:nvSpPr>
        <p:spPr>
          <a:xfrm>
            <a:off x="1143000" y="5562600"/>
            <a:ext cx="2438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Select All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E25C1D-4EB5-6BA1-A603-94E8CCCABD1D}"/>
              </a:ext>
            </a:extLst>
          </p:cNvPr>
          <p:cNvSpPr txBox="1"/>
          <p:nvPr/>
        </p:nvSpPr>
        <p:spPr>
          <a:xfrm>
            <a:off x="3962400" y="6248400"/>
            <a:ext cx="240288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Generate</a:t>
            </a:r>
          </a:p>
        </p:txBody>
      </p:sp>
    </p:spTree>
    <p:extLst>
      <p:ext uri="{BB962C8B-B14F-4D97-AF65-F5344CB8AC3E}">
        <p14:creationId xmlns:p14="http://schemas.microsoft.com/office/powerpoint/2010/main" val="136609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276C36-823E-A9EB-AF21-73B24D1A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199"/>
            <a:ext cx="6172200" cy="6713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22A661B-8A47-B2FF-2D5C-A244B4217408}"/>
              </a:ext>
            </a:extLst>
          </p:cNvPr>
          <p:cNvSpPr txBox="1"/>
          <p:nvPr/>
        </p:nvSpPr>
        <p:spPr>
          <a:xfrm>
            <a:off x="304800" y="2691825"/>
            <a:ext cx="2971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crean los métodos de acceso: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getCodigo() y setCodigo()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78F554-F4F7-FBB4-67B6-99B997A10840}"/>
              </a:ext>
            </a:extLst>
          </p:cNvPr>
          <p:cNvSpPr txBox="1"/>
          <p:nvPr/>
        </p:nvSpPr>
        <p:spPr>
          <a:xfrm>
            <a:off x="304800" y="5029200"/>
            <a:ext cx="2971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crean los métodos de acceso: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getNombre() y setNombre()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C8FF10-0908-EF09-2773-3097E6BDF810}"/>
              </a:ext>
            </a:extLst>
          </p:cNvPr>
          <p:cNvSpPr txBox="1"/>
          <p:nvPr/>
        </p:nvSpPr>
        <p:spPr>
          <a:xfrm>
            <a:off x="8534400" y="1899553"/>
            <a:ext cx="3352800" cy="2139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Dichos métodos permiten obtener y establecer el valor del atributo codigo.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método getCodigo() devuelve el valor actual del atributo, mientras que el método setCodigo() recibe un valor como parámetro y lo asigna al atributo codigo.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8626E1-7BBE-5F67-A362-60121D7C397B}"/>
              </a:ext>
            </a:extLst>
          </p:cNvPr>
          <p:cNvSpPr txBox="1"/>
          <p:nvPr/>
        </p:nvSpPr>
        <p:spPr>
          <a:xfrm>
            <a:off x="8534400" y="4114800"/>
            <a:ext cx="3352800" cy="26468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Dichos métodos funcionan de manera similar a los métodos de acceso getCodigo() y setCodigo(), pero para el atributo nombre.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método getNombre() devuelve el valor actual del atributo nombre, mientras que el método setNombre() recibe un valor como parámetro y lo asigna al atributo nombre.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3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138570" y="1638719"/>
            <a:ext cx="3827145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estudiante, implementa los procedimientos almacenados en MySQL y las entidades respectivas en NetBeans.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79B7E51-C29B-5DC1-DDDE-3E174A09A149}"/>
              </a:ext>
            </a:extLst>
          </p:cNvPr>
          <p:cNvSpPr txBox="1"/>
          <p:nvPr/>
        </p:nvSpPr>
        <p:spPr>
          <a:xfrm>
            <a:off x="5843079" y="1722030"/>
            <a:ext cx="6044121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ES" sz="1400" spc="-5" dirty="0">
                <a:latin typeface="Arial"/>
                <a:cs typeface="Arial"/>
              </a:rPr>
              <a:t>El estudiante, aprende a implementar procedimientos almacenados y clases. </a:t>
            </a: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A7B778-80DC-7046-28D2-0239B575E787}"/>
              </a:ext>
            </a:extLst>
          </p:cNvPr>
          <p:cNvSpPr/>
          <p:nvPr/>
        </p:nvSpPr>
        <p:spPr>
          <a:xfrm>
            <a:off x="2103882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D8A99E-6F2B-97D2-276A-A8B5CD68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42173"/>
            <a:ext cx="10079254" cy="50396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76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56346F-3E28-E395-FAEF-2E311B91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066800"/>
            <a:ext cx="11843431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7BAD6E-0755-D1EF-5655-A304D85BDB07}"/>
              </a:ext>
            </a:extLst>
          </p:cNvPr>
          <p:cNvSpPr txBox="1"/>
          <p:nvPr/>
        </p:nvSpPr>
        <p:spPr>
          <a:xfrm>
            <a:off x="2133600" y="2286000"/>
            <a:ext cx="35814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F3AD44-E87F-41D9-D8D6-1921718BA3C9}"/>
              </a:ext>
            </a:extLst>
          </p:cNvPr>
          <p:cNvSpPr txBox="1"/>
          <p:nvPr/>
        </p:nvSpPr>
        <p:spPr>
          <a:xfrm>
            <a:off x="6705600" y="3090446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18C157-8F91-06F3-9C66-9AE55983DE7F}"/>
              </a:ext>
            </a:extLst>
          </p:cNvPr>
          <p:cNvSpPr txBox="1"/>
          <p:nvPr/>
        </p:nvSpPr>
        <p:spPr>
          <a:xfrm>
            <a:off x="9105900" y="3882501"/>
            <a:ext cx="25527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3615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EC9C04-6726-63D3-0D67-BC40CB53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1"/>
            <a:ext cx="8297077" cy="5714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1241365-5EF1-F6AD-9974-773954C421C5}"/>
              </a:ext>
            </a:extLst>
          </p:cNvPr>
          <p:cNvSpPr txBox="1"/>
          <p:nvPr/>
        </p:nvSpPr>
        <p:spPr>
          <a:xfrm>
            <a:off x="5824938" y="1752600"/>
            <a:ext cx="30289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EntidadCurso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B2DE67-1F6C-9E5C-A375-C16C715D3408}"/>
              </a:ext>
            </a:extLst>
          </p:cNvPr>
          <p:cNvSpPr txBox="1"/>
          <p:nvPr/>
        </p:nvSpPr>
        <p:spPr>
          <a:xfrm>
            <a:off x="5943600" y="59436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744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CE2D37-055E-70E5-F712-57F12518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286750" cy="238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2E9F65-9C23-9B9C-5213-CDCEB942A0BE}"/>
              </a:ext>
            </a:extLst>
          </p:cNvPr>
          <p:cNvSpPr txBox="1"/>
          <p:nvPr/>
        </p:nvSpPr>
        <p:spPr>
          <a:xfrm>
            <a:off x="4267200" y="1752600"/>
            <a:ext cx="3657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EntidadCurso extiende la clase EntidadBase, lo que significa que hereda los atributos y métodos de la clase base.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B8EE02-3537-3BE1-44CA-BEA5ED84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67000"/>
            <a:ext cx="11770179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C6BCB2-DDF0-4423-A44C-BD0696254266}"/>
              </a:ext>
            </a:extLst>
          </p:cNvPr>
          <p:cNvSpPr txBox="1"/>
          <p:nvPr/>
        </p:nvSpPr>
        <p:spPr>
          <a:xfrm>
            <a:off x="7467600" y="4953000"/>
            <a:ext cx="3962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dos atributos específicos de EntidadCurso: codcurso y nomcurso.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atributos representan el código y nombre del curso, respectivamente.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60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5B8BCC0-0D44-7BFD-42FE-697AAC6D7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10268956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32CF11-163B-7D77-C64C-2EABC4549698}"/>
              </a:ext>
            </a:extLst>
          </p:cNvPr>
          <p:cNvSpPr txBox="1"/>
          <p:nvPr/>
        </p:nvSpPr>
        <p:spPr>
          <a:xfrm>
            <a:off x="6172200" y="2895600"/>
            <a:ext cx="56388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generan dos constructores:</a:t>
            </a:r>
          </a:p>
          <a:p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por defecto no recibe ningún parámetro y no realiza ninguna acción adicional.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con parámetros, recibe: codcurso y nomcurso y los asigna a los respectivos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772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94D224-2E62-53B6-838E-E46ACA5A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4" y="76200"/>
            <a:ext cx="8486406" cy="670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F4C677F-A0D7-062A-94FD-03B5ED90FE2F}"/>
              </a:ext>
            </a:extLst>
          </p:cNvPr>
          <p:cNvSpPr txBox="1"/>
          <p:nvPr/>
        </p:nvSpPr>
        <p:spPr>
          <a:xfrm>
            <a:off x="6096000" y="3810000"/>
            <a:ext cx="5257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los métodos de acceso (getters y setters) para los atributos codcurso y nomcurso.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métodos permiten obtener y establecer los valores de los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4070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FE2F3A-E5FF-118D-271A-7DF55385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6199"/>
            <a:ext cx="6477000" cy="6665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999255-5985-B150-A6AB-66FA1B27996B}"/>
              </a:ext>
            </a:extLst>
          </p:cNvPr>
          <p:cNvSpPr txBox="1"/>
          <p:nvPr/>
        </p:nvSpPr>
        <p:spPr>
          <a:xfrm>
            <a:off x="6553200" y="5135195"/>
            <a:ext cx="4953000" cy="16466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implementa el método toString(), para mostrar una representación en cadena del objeto EntidadCurso.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este caso, se devuelve el valor del atributo nomcurso, lo que significa que al imprimir un objeto EntidadCurso, se mostrará su nombre del curso.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065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F921125-448F-8BD0-635B-14E14566818B}"/>
              </a:ext>
            </a:extLst>
          </p:cNvPr>
          <p:cNvSpPr/>
          <p:nvPr/>
        </p:nvSpPr>
        <p:spPr>
          <a:xfrm>
            <a:off x="1941054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E8325E-0B6A-FD61-76EF-960FEC5A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76" y="1750070"/>
            <a:ext cx="6522446" cy="4955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30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55F29B-39FF-8933-5F87-E7AB7B9C9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6958877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A58E9C8-B3EA-9712-6271-C1E0C3447A36}"/>
              </a:ext>
            </a:extLst>
          </p:cNvPr>
          <p:cNvSpPr txBox="1"/>
          <p:nvPr/>
        </p:nvSpPr>
        <p:spPr>
          <a:xfrm>
            <a:off x="838200" y="1219200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963A6B-35B9-B2C6-EB55-E811D4A068F5}"/>
              </a:ext>
            </a:extLst>
          </p:cNvPr>
          <p:cNvSpPr txBox="1"/>
          <p:nvPr/>
        </p:nvSpPr>
        <p:spPr>
          <a:xfrm>
            <a:off x="4038600" y="1109246"/>
            <a:ext cx="21974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1D00DD-3FC9-594F-7481-3E5CFCD89813}"/>
              </a:ext>
            </a:extLst>
          </p:cNvPr>
          <p:cNvSpPr txBox="1"/>
          <p:nvPr/>
        </p:nvSpPr>
        <p:spPr>
          <a:xfrm>
            <a:off x="6400800" y="1600200"/>
            <a:ext cx="251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CB9AB8-F9F6-ECBC-97B6-14BFF1CE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57400"/>
            <a:ext cx="6858918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9A25F8-C864-5B75-6906-36CD41915F34}"/>
              </a:ext>
            </a:extLst>
          </p:cNvPr>
          <p:cNvSpPr txBox="1"/>
          <p:nvPr/>
        </p:nvSpPr>
        <p:spPr>
          <a:xfrm>
            <a:off x="8763000" y="2529859"/>
            <a:ext cx="1981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EntidadDocente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073F9FE-CE9A-251A-B4CE-918EB375679F}"/>
              </a:ext>
            </a:extLst>
          </p:cNvPr>
          <p:cNvSpPr txBox="1"/>
          <p:nvPr/>
        </p:nvSpPr>
        <p:spPr>
          <a:xfrm>
            <a:off x="8305800" y="6096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85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3F53D3-BF08-3BA9-170B-6BD2A6BC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582025" cy="2305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624FF4C-E93D-CFFE-61BD-5417BB3F8BAD}"/>
              </a:ext>
            </a:extLst>
          </p:cNvPr>
          <p:cNvSpPr txBox="1"/>
          <p:nvPr/>
        </p:nvSpPr>
        <p:spPr>
          <a:xfrm>
            <a:off x="5562600" y="1683603"/>
            <a:ext cx="37338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EntidadDocente extiende la clase EntidadBase, lo que significa que hereda los atributos y métodos de la clase base.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4C4126-C3C8-8904-A5DC-834D7CBD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24834"/>
            <a:ext cx="11575002" cy="4080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670A6FD-484C-03A6-372B-59A6D5DDBAA8}"/>
              </a:ext>
            </a:extLst>
          </p:cNvPr>
          <p:cNvSpPr txBox="1"/>
          <p:nvPr/>
        </p:nvSpPr>
        <p:spPr>
          <a:xfrm>
            <a:off x="7772400" y="4815007"/>
            <a:ext cx="3429000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dos atributos específicos de EntidadDocente: coddocente y datosdocente. 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ES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atributos representan el código y los datos del docente, respectivamente.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775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1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7EA819F-8132-8149-2935-D3CFD73CA746}"/>
              </a:ext>
            </a:extLst>
          </p:cNvPr>
          <p:cNvSpPr/>
          <p:nvPr/>
        </p:nvSpPr>
        <p:spPr>
          <a:xfrm>
            <a:off x="2281909" y="1343391"/>
            <a:ext cx="973297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A32DEEB-83A7-7E3C-AFB4-2314CFF52AEE}"/>
              </a:ext>
            </a:extLst>
          </p:cNvPr>
          <p:cNvSpPr/>
          <p:nvPr/>
        </p:nvSpPr>
        <p:spPr>
          <a:xfrm>
            <a:off x="2271596" y="2057633"/>
            <a:ext cx="975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0E0B782-6CD0-BF41-0744-3C0FCBCEA74A}"/>
              </a:ext>
            </a:extLst>
          </p:cNvPr>
          <p:cNvSpPr/>
          <p:nvPr/>
        </p:nvSpPr>
        <p:spPr>
          <a:xfrm>
            <a:off x="2271596" y="2771875"/>
            <a:ext cx="975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026BD4-86E0-6680-1395-046877F706F3}"/>
              </a:ext>
            </a:extLst>
          </p:cNvPr>
          <p:cNvSpPr/>
          <p:nvPr/>
        </p:nvSpPr>
        <p:spPr>
          <a:xfrm>
            <a:off x="2271596" y="3486117"/>
            <a:ext cx="975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2800" b="1" dirty="0">
                <a:solidFill>
                  <a:prstClr val="white"/>
                </a:solidFill>
                <a:latin typeface="Calibri"/>
              </a:rPr>
              <a:t>PROCEDIMIENTO ALMACENADO DE LA TABLA FRECUENCIA</a:t>
            </a: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AA69241-C101-1BC2-92D0-85B0B4503E2D}"/>
              </a:ext>
            </a:extLst>
          </p:cNvPr>
          <p:cNvSpPr/>
          <p:nvPr/>
        </p:nvSpPr>
        <p:spPr>
          <a:xfrm>
            <a:off x="2271596" y="4200359"/>
            <a:ext cx="975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2800" b="1" dirty="0">
                <a:solidFill>
                  <a:prstClr val="white"/>
                </a:solidFill>
                <a:latin typeface="Calibri"/>
              </a:rPr>
              <a:t>CREAR UN PACKAGE MODELO</a:t>
            </a: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36448CD-7DD5-17B3-597D-3C657CBE2F17}"/>
              </a:ext>
            </a:extLst>
          </p:cNvPr>
          <p:cNvSpPr/>
          <p:nvPr/>
        </p:nvSpPr>
        <p:spPr>
          <a:xfrm>
            <a:off x="2271596" y="4914600"/>
            <a:ext cx="97536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2800" b="1" dirty="0">
                <a:solidFill>
                  <a:prstClr val="white"/>
                </a:solidFill>
                <a:latin typeface="Calibri"/>
              </a:rPr>
              <a:t>CREAR UN PACKAGE MODELO</a:t>
            </a:r>
            <a:endParaRPr lang="es-ES" sz="28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8250C8-B8BC-B4F8-526F-CA8EFAC5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595794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736E2C-6200-31C0-A5A3-72C3B80E6734}"/>
              </a:ext>
            </a:extLst>
          </p:cNvPr>
          <p:cNvSpPr txBox="1"/>
          <p:nvPr/>
        </p:nvSpPr>
        <p:spPr>
          <a:xfrm>
            <a:off x="6400800" y="3091696"/>
            <a:ext cx="495300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generan dos constructores: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por defecto, no recibe ningún parámetro y no realiza ninguna acción adicional.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con parámetros, recibe : coddocente y datosdocente y los asigna a los respectivos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61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FA72D4-7DE0-CA4C-8EEC-047CE306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710640" cy="662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43EA915-4CF9-037E-6815-1D3487B33AA8}"/>
              </a:ext>
            </a:extLst>
          </p:cNvPr>
          <p:cNvSpPr txBox="1"/>
          <p:nvPr/>
        </p:nvSpPr>
        <p:spPr>
          <a:xfrm>
            <a:off x="6858000" y="3858161"/>
            <a:ext cx="49530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los métodos de acceso (getters y setters) para los atributos : coddocente y datosdocente.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métodos permiten obtener y establecer los valores de los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8381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49598C9-7675-28C4-6922-3B70B9DB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399"/>
            <a:ext cx="7162800" cy="6577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149B637-754E-B67D-6EF1-46E8ADFAE729}"/>
              </a:ext>
            </a:extLst>
          </p:cNvPr>
          <p:cNvSpPr txBox="1"/>
          <p:nvPr/>
        </p:nvSpPr>
        <p:spPr>
          <a:xfrm>
            <a:off x="4953000" y="4983540"/>
            <a:ext cx="581851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implementa el método toString() para mostrar una representación en cadena del objeto EntidadDocente.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este caso, se devuelve el valor del atributo datosdocente, lo que significa que al imprimir un objeto EntidadDocente, se mostrarán los datos del docente.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379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39F7A4D-A86A-3E17-A2F6-62D8F522E6E7}"/>
              </a:ext>
            </a:extLst>
          </p:cNvPr>
          <p:cNvSpPr/>
          <p:nvPr/>
        </p:nvSpPr>
        <p:spPr>
          <a:xfrm>
            <a:off x="1905000" y="10668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E72381-E407-4F69-0736-60EF8DC18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" t="5869" r="7692" b="7992"/>
          <a:stretch/>
        </p:blipFill>
        <p:spPr>
          <a:xfrm>
            <a:off x="3278645" y="1890215"/>
            <a:ext cx="5562600" cy="4815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42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65EC36-079F-008A-32F7-A71E85DA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" y="76200"/>
            <a:ext cx="6681964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4D0294-618B-6EB0-4996-4C259431967B}"/>
              </a:ext>
            </a:extLst>
          </p:cNvPr>
          <p:cNvSpPr txBox="1"/>
          <p:nvPr/>
        </p:nvSpPr>
        <p:spPr>
          <a:xfrm>
            <a:off x="609600" y="1143000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95F3A0-54A4-98A7-D2F5-AFAD749580FF}"/>
              </a:ext>
            </a:extLst>
          </p:cNvPr>
          <p:cNvSpPr txBox="1"/>
          <p:nvPr/>
        </p:nvSpPr>
        <p:spPr>
          <a:xfrm>
            <a:off x="3212738" y="728246"/>
            <a:ext cx="20450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E7A1528-D066-E4FF-76EE-1A18EDD6596B}"/>
              </a:ext>
            </a:extLst>
          </p:cNvPr>
          <p:cNvSpPr txBox="1"/>
          <p:nvPr/>
        </p:nvSpPr>
        <p:spPr>
          <a:xfrm>
            <a:off x="4572000" y="1566446"/>
            <a:ext cx="251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6694E0-B598-C352-C769-FB8FE5925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38350"/>
            <a:ext cx="6886575" cy="4743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3DF4CF0-0670-A016-4B60-0B53424EE22F}"/>
              </a:ext>
            </a:extLst>
          </p:cNvPr>
          <p:cNvSpPr txBox="1"/>
          <p:nvPr/>
        </p:nvSpPr>
        <p:spPr>
          <a:xfrm>
            <a:off x="8686800" y="2514600"/>
            <a:ext cx="1905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EntidadTurno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868C02-A243-78B9-473C-53932A93E43B}"/>
              </a:ext>
            </a:extLst>
          </p:cNvPr>
          <p:cNvSpPr txBox="1"/>
          <p:nvPr/>
        </p:nvSpPr>
        <p:spPr>
          <a:xfrm>
            <a:off x="8305800" y="6096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805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9C8AB8-C7FF-964E-F268-9DC3FF93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8839200" cy="2174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0214FC-C174-23B5-EDF5-F5BE75C45744}"/>
              </a:ext>
            </a:extLst>
          </p:cNvPr>
          <p:cNvSpPr txBox="1"/>
          <p:nvPr/>
        </p:nvSpPr>
        <p:spPr>
          <a:xfrm>
            <a:off x="3048000" y="1607403"/>
            <a:ext cx="4419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EntidadTurno extiende la clase EntidadBase, lo que significa que hereda los atributos y métodos de la clase base.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26AC70-A262-0F09-FA71-C115205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9" y="2590800"/>
            <a:ext cx="11833551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2B43FB-FD34-EF87-93BD-2F6238CCFD5D}"/>
              </a:ext>
            </a:extLst>
          </p:cNvPr>
          <p:cNvSpPr txBox="1"/>
          <p:nvPr/>
        </p:nvSpPr>
        <p:spPr>
          <a:xfrm>
            <a:off x="6248400" y="4801850"/>
            <a:ext cx="3733800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dos atributos específicos de EntidadTurno: codturno y nomturno.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atributos representan el código y nombre del turno, respectivamente.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799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6F8BEF-2278-9662-F196-BEC59639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10287000" cy="5699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171073-4DC4-588C-BA07-8C7F19556C79}"/>
              </a:ext>
            </a:extLst>
          </p:cNvPr>
          <p:cNvSpPr txBox="1"/>
          <p:nvPr/>
        </p:nvSpPr>
        <p:spPr>
          <a:xfrm>
            <a:off x="6172200" y="2743200"/>
            <a:ext cx="457200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generan dos constructores: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por defecto, no recibe ningún parámetro y no realiza ninguna acción adicional.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con parámetros, recibe: codturno y nomturno y los asigna a los respectivos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32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A01EA5-989C-A5E4-8A69-C95DDA24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653"/>
            <a:ext cx="8001000" cy="6648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F7F240-3B91-B9FF-9FE6-271F525A2C35}"/>
              </a:ext>
            </a:extLst>
          </p:cNvPr>
          <p:cNvSpPr txBox="1"/>
          <p:nvPr/>
        </p:nvSpPr>
        <p:spPr>
          <a:xfrm>
            <a:off x="7315200" y="3553361"/>
            <a:ext cx="45720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los métodos de acceso (getters y setters) para los atributos codturno y nomturno.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métodos permiten obtener y establecer los valores de los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074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D3E745-7FFF-DD1B-44B8-7E777D64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200"/>
            <a:ext cx="7162800" cy="666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2C64F24-74EC-5ABA-7DE0-20C1875B543B}"/>
              </a:ext>
            </a:extLst>
          </p:cNvPr>
          <p:cNvSpPr txBox="1"/>
          <p:nvPr/>
        </p:nvSpPr>
        <p:spPr>
          <a:xfrm>
            <a:off x="5715000" y="5135940"/>
            <a:ext cx="5715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implementa el método toString() para mostrar una representación en cadena del objeto EntidadTurno.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este caso, se devuelve el valor del atributo nomturno, lo que significa que al imprimir un objeto EntidadTurno, se mostrará el nombre del turno.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235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EC55360-C0BF-3486-9F5A-A432BED3C195}"/>
              </a:ext>
            </a:extLst>
          </p:cNvPr>
          <p:cNvSpPr/>
          <p:nvPr/>
        </p:nvSpPr>
        <p:spPr>
          <a:xfrm>
            <a:off x="1676400" y="990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FA8EDC-16C9-C2B2-012C-869B827F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45" y="1752600"/>
            <a:ext cx="66040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780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ES" sz="2400" b="1" spc="-180" dirty="0">
                <a:solidFill>
                  <a:srgbClr val="1F3861"/>
                </a:solidFill>
                <a:latin typeface="Segoe UI"/>
                <a:cs typeface="Segoe UI"/>
              </a:rPr>
              <a:t>1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7EA819F-8132-8149-2935-D3CFD73CA746}"/>
              </a:ext>
            </a:extLst>
          </p:cNvPr>
          <p:cNvSpPr/>
          <p:nvPr/>
        </p:nvSpPr>
        <p:spPr>
          <a:xfrm>
            <a:off x="2819400" y="1675892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ENTIDADBASE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83DF682-8B2B-FB6F-E121-0094862391FD}"/>
              </a:ext>
            </a:extLst>
          </p:cNvPr>
          <p:cNvSpPr/>
          <p:nvPr/>
        </p:nvSpPr>
        <p:spPr>
          <a:xfrm>
            <a:off x="2819400" y="2361819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1F8ED58-1C30-694A-F663-268B32107F06}"/>
              </a:ext>
            </a:extLst>
          </p:cNvPr>
          <p:cNvSpPr/>
          <p:nvPr/>
        </p:nvSpPr>
        <p:spPr>
          <a:xfrm>
            <a:off x="2819400" y="3047746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ENTIDADDOCENTE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F5E9757-EA03-E9B2-F52D-EE72F4CC355C}"/>
              </a:ext>
            </a:extLst>
          </p:cNvPr>
          <p:cNvSpPr/>
          <p:nvPr/>
        </p:nvSpPr>
        <p:spPr>
          <a:xfrm>
            <a:off x="2819400" y="3733673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ENTIDADTURNO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12019E-6FCE-A1F1-A307-9092344BC33A}"/>
              </a:ext>
            </a:extLst>
          </p:cNvPr>
          <p:cNvSpPr/>
          <p:nvPr/>
        </p:nvSpPr>
        <p:spPr>
          <a:xfrm>
            <a:off x="2819400" y="4419600"/>
            <a:ext cx="8309891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ENTIDADFRECUENCIA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98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BA5368-1F68-0622-7BF6-73A23240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"/>
            <a:ext cx="6221067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AC952E-8715-3C4E-1F8D-411C422B7E83}"/>
              </a:ext>
            </a:extLst>
          </p:cNvPr>
          <p:cNvSpPr txBox="1"/>
          <p:nvPr/>
        </p:nvSpPr>
        <p:spPr>
          <a:xfrm>
            <a:off x="609600" y="329625"/>
            <a:ext cx="25146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derecho en el paquete: PkgModelo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23BB7D-EE27-348F-4C44-CF4FADD928FD}"/>
              </a:ext>
            </a:extLst>
          </p:cNvPr>
          <p:cNvSpPr txBox="1"/>
          <p:nvPr/>
        </p:nvSpPr>
        <p:spPr>
          <a:xfrm>
            <a:off x="2667000" y="1316623"/>
            <a:ext cx="20450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New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39A03C-642B-BE3B-E0ED-CA21586F782F}"/>
              </a:ext>
            </a:extLst>
          </p:cNvPr>
          <p:cNvSpPr txBox="1"/>
          <p:nvPr/>
        </p:nvSpPr>
        <p:spPr>
          <a:xfrm>
            <a:off x="5638800" y="1219200"/>
            <a:ext cx="2514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la opción: Java Class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4E01B6-F50D-DDA4-75C1-E361A9EC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1" y="1848087"/>
            <a:ext cx="7162800" cy="4933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404CF0C-9C4E-D8EB-D897-08D22460A372}"/>
              </a:ext>
            </a:extLst>
          </p:cNvPr>
          <p:cNvSpPr txBox="1"/>
          <p:nvPr/>
        </p:nvSpPr>
        <p:spPr>
          <a:xfrm>
            <a:off x="8839200" y="2362200"/>
            <a:ext cx="19050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Nombre de la clase: EntidadFrecuencia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945592-85E5-708A-DFCA-23080C13C098}"/>
              </a:ext>
            </a:extLst>
          </p:cNvPr>
          <p:cNvSpPr txBox="1"/>
          <p:nvPr/>
        </p:nvSpPr>
        <p:spPr>
          <a:xfrm>
            <a:off x="8305800" y="6096000"/>
            <a:ext cx="21336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 en el botón: Finish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5034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65ED68-DCD6-AEA7-DFAE-167A395D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11506200" cy="2440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4C907B-CD36-97CF-3B7B-B413CF276828}"/>
              </a:ext>
            </a:extLst>
          </p:cNvPr>
          <p:cNvSpPr txBox="1"/>
          <p:nvPr/>
        </p:nvSpPr>
        <p:spPr>
          <a:xfrm>
            <a:off x="4800600" y="2667000"/>
            <a:ext cx="38862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EntidadFrecuencia extiende la clase EntidadBase, lo que significa que hereda los atributos y métodos de la clase base.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22E79F-CB36-4677-6A39-2C78F6D3D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47934"/>
            <a:ext cx="11506200" cy="2829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56F42F-C770-D806-8327-890723DA7A15}"/>
              </a:ext>
            </a:extLst>
          </p:cNvPr>
          <p:cNvSpPr txBox="1"/>
          <p:nvPr/>
        </p:nvSpPr>
        <p:spPr>
          <a:xfrm>
            <a:off x="6553200" y="5410200"/>
            <a:ext cx="49530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dos atributos específicos de EntidadFrecuencia: codfrecuencia y nomfrecuencia.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atributos representan el código y el nombre de la frecuencia, respectivamente.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294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21F41F-E087-D2A7-0F35-4BA682DB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6883"/>
            <a:ext cx="11887200" cy="5602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93E5ED-90FC-8B58-D519-B9BC92CE5C16}"/>
              </a:ext>
            </a:extLst>
          </p:cNvPr>
          <p:cNvSpPr txBox="1"/>
          <p:nvPr/>
        </p:nvSpPr>
        <p:spPr>
          <a:xfrm>
            <a:off x="6172200" y="2743200"/>
            <a:ext cx="563880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generan dos constructores: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por defecto, no recibe ningún parámetro y no realiza ninguna acción adicional.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constructor con parámetros, recibe codfrecuencia y nomfrecuencia y los asigna a los respectivos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8495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D8EB767-156E-575C-311D-2AB3772B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57200"/>
            <a:ext cx="8840962" cy="601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0BF0CE3-34C3-2ABB-B676-08C8171A9F81}"/>
              </a:ext>
            </a:extLst>
          </p:cNvPr>
          <p:cNvSpPr txBox="1"/>
          <p:nvPr/>
        </p:nvSpPr>
        <p:spPr>
          <a:xfrm>
            <a:off x="7162800" y="3324761"/>
            <a:ext cx="48768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definen los métodos de acceso (getters y setters) para los atributos: codfrecuencia y nomfrecuencia.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Estos métodos permiten obtener y establecer los valores de los atributos de la clase.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1199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040A87-7647-BCE8-0D46-A92E5377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8610600" cy="6512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FAF5C8-B7F4-8EDB-5B08-FD7A65D8B5CF}"/>
              </a:ext>
            </a:extLst>
          </p:cNvPr>
          <p:cNvSpPr txBox="1"/>
          <p:nvPr/>
        </p:nvSpPr>
        <p:spPr>
          <a:xfrm>
            <a:off x="4648200" y="5029200"/>
            <a:ext cx="64770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implementa el método toString() para mostrar una representación en cadena del objeto EntidadFrecuencia.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este caso, se devuelve el valor del atributo nomfrecuencia, lo que significa que al imprimir un objeto EntidadFrecuencia, se mostrará el nombre de la frecuencia.</a:t>
            </a:r>
            <a:endParaRPr lang="es-PE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3565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457200" y="1505902"/>
            <a:ext cx="11506200" cy="344709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¿Para qué sirven los procedimientos almacenados y las clases?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¿Cuáles es el procedimiento para crear a los procedimientos almacenados y las clases?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7" y="341375"/>
            <a:ext cx="4368165" cy="685800"/>
          </a:xfrm>
          <a:custGeom>
            <a:avLst/>
            <a:gdLst/>
            <a:ahLst/>
            <a:cxnLst/>
            <a:rect l="l" t="t" r="r" b="b"/>
            <a:pathLst>
              <a:path w="4368165" h="685800">
                <a:moveTo>
                  <a:pt x="4253611" y="0"/>
                </a:moveTo>
                <a:lnTo>
                  <a:pt x="114046" y="0"/>
                </a:lnTo>
                <a:lnTo>
                  <a:pt x="69596" y="9017"/>
                </a:lnTo>
                <a:lnTo>
                  <a:pt x="33400" y="33400"/>
                </a:lnTo>
                <a:lnTo>
                  <a:pt x="9017" y="69723"/>
                </a:lnTo>
                <a:lnTo>
                  <a:pt x="0" y="114300"/>
                </a:lnTo>
                <a:lnTo>
                  <a:pt x="0" y="570991"/>
                </a:lnTo>
                <a:lnTo>
                  <a:pt x="9017" y="615569"/>
                </a:lnTo>
                <a:lnTo>
                  <a:pt x="33400" y="651763"/>
                </a:lnTo>
                <a:lnTo>
                  <a:pt x="69596" y="676275"/>
                </a:lnTo>
                <a:lnTo>
                  <a:pt x="114046" y="685291"/>
                </a:lnTo>
                <a:lnTo>
                  <a:pt x="4253611" y="685291"/>
                </a:lnTo>
                <a:lnTo>
                  <a:pt x="4298061" y="676275"/>
                </a:lnTo>
                <a:lnTo>
                  <a:pt x="4334256" y="651763"/>
                </a:lnTo>
                <a:lnTo>
                  <a:pt x="4358640" y="615569"/>
                </a:lnTo>
                <a:lnTo>
                  <a:pt x="4367657" y="570991"/>
                </a:lnTo>
                <a:lnTo>
                  <a:pt x="4367657" y="114300"/>
                </a:lnTo>
                <a:lnTo>
                  <a:pt x="4358640" y="69723"/>
                </a:lnTo>
                <a:lnTo>
                  <a:pt x="4334256" y="33400"/>
                </a:lnTo>
                <a:lnTo>
                  <a:pt x="4298061" y="9017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438400" y="488378"/>
            <a:ext cx="8305800" cy="391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8043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Logro </a:t>
            </a:r>
            <a:r>
              <a:rPr dirty="0"/>
              <a:t>de</a:t>
            </a:r>
            <a:r>
              <a:rPr spc="-265" dirty="0"/>
              <a:t> </a:t>
            </a:r>
            <a:r>
              <a:rPr spc="-5" dirty="0"/>
              <a:t>Sesión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E99AC55-DC6C-4AB1-A78D-36A42D8D3701}"/>
              </a:ext>
            </a:extLst>
          </p:cNvPr>
          <p:cNvSpPr txBox="1">
            <a:spLocks/>
          </p:cNvSpPr>
          <p:nvPr/>
        </p:nvSpPr>
        <p:spPr>
          <a:xfrm>
            <a:off x="5029200" y="1143000"/>
            <a:ext cx="7086600" cy="4464622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Al terminar la sesión, el alumno:</a:t>
            </a:r>
          </a:p>
          <a:p>
            <a:pPr lvl="2" algn="just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s-ES" sz="2800" b="1" kern="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s-ES" sz="2800" b="1" kern="0" dirty="0">
                <a:latin typeface="Century Gothic" pitchFamily="34" charset="0"/>
              </a:rPr>
              <a:t>Implementa Procedimientos almacenados y clases para utilizarlos hacia los objetos: JComboBox.</a:t>
            </a:r>
            <a:endParaRPr lang="es-ES" sz="2800" b="1" kern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11760F-0DE9-DE8A-D622-9B32DFF7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57399"/>
            <a:ext cx="5504200" cy="3728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EB0A9AB-58CA-677F-4CF0-F21FFB11AF44}"/>
              </a:ext>
            </a:extLst>
          </p:cNvPr>
          <p:cNvSpPr/>
          <p:nvPr/>
        </p:nvSpPr>
        <p:spPr>
          <a:xfrm>
            <a:off x="1163627" y="990600"/>
            <a:ext cx="9504373" cy="643591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PROCEDIMIENTO ALMACENADO DE LA TABLA CURSO</a:t>
            </a:r>
            <a:endParaRPr lang="es-ES" sz="3200" b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05AD28-9197-F7D7-7B90-8860F04E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13" y="1710391"/>
            <a:ext cx="8991600" cy="5057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48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390C70A-4011-EC4A-360E-9BEF6C8A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08321"/>
            <a:ext cx="11887200" cy="562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B8F275-A2EE-A220-ACF0-82FBD3AB2856}"/>
              </a:ext>
            </a:extLst>
          </p:cNvPr>
          <p:cNvSpPr txBox="1"/>
          <p:nvPr/>
        </p:nvSpPr>
        <p:spPr>
          <a:xfrm>
            <a:off x="5334000" y="4114800"/>
            <a:ext cx="25908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PE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crea un procedimiento almacenado: usp_listacurso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2C1DAEF-4D65-49B7-30AB-830E556D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992" y="3116923"/>
            <a:ext cx="3272208" cy="3411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47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221A7C-F6B3-84D4-EE10-411D9257FCF0}"/>
              </a:ext>
            </a:extLst>
          </p:cNvPr>
          <p:cNvSpPr txBox="1"/>
          <p:nvPr/>
        </p:nvSpPr>
        <p:spPr>
          <a:xfrm>
            <a:off x="914400" y="990600"/>
            <a:ext cx="10210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4000" dirty="0"/>
              <a:t>/*PROCEDIMIENTO DE LISTADO DE CURSO*/</a:t>
            </a:r>
          </a:p>
          <a:p>
            <a:r>
              <a:rPr lang="es-PE" sz="4000" dirty="0"/>
              <a:t>delimiter //</a:t>
            </a:r>
          </a:p>
          <a:p>
            <a:r>
              <a:rPr lang="es-PE" sz="4000" dirty="0"/>
              <a:t>create procedure usp_listacurso()</a:t>
            </a:r>
          </a:p>
          <a:p>
            <a:r>
              <a:rPr lang="es-PE" sz="4000" dirty="0"/>
              <a:t>begin </a:t>
            </a:r>
          </a:p>
          <a:p>
            <a:r>
              <a:rPr lang="es-PE" sz="4000" dirty="0"/>
              <a:t>    select cod_curso,nom_curso from curso order by cod_curso; end//</a:t>
            </a:r>
          </a:p>
          <a:p>
            <a:r>
              <a:rPr lang="es-PE" sz="4000" dirty="0"/>
              <a:t>delimiter ;</a:t>
            </a:r>
          </a:p>
          <a:p>
            <a:endParaRPr lang="es-PE" sz="4000" dirty="0"/>
          </a:p>
          <a:p>
            <a:r>
              <a:rPr lang="es-PE" sz="4000" dirty="0"/>
              <a:t>call usp_listacurso();</a:t>
            </a:r>
          </a:p>
        </p:txBody>
      </p:sp>
    </p:spTree>
    <p:extLst>
      <p:ext uri="{BB962C8B-B14F-4D97-AF65-F5344CB8AC3E}">
        <p14:creationId xmlns:p14="http://schemas.microsoft.com/office/powerpoint/2010/main" val="258601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Words>1553</Words>
  <Application>Microsoft Office PowerPoint</Application>
  <PresentationFormat>Panorámica</PresentationFormat>
  <Paragraphs>226</Paragraphs>
  <Slides>57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4" baseType="lpstr">
      <vt:lpstr>Arial</vt:lpstr>
      <vt:lpstr>Calibri</vt:lpstr>
      <vt:lpstr>Century Gothic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Logro de Sesión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390</cp:revision>
  <dcterms:created xsi:type="dcterms:W3CDTF">2020-08-20T00:31:08Z</dcterms:created>
  <dcterms:modified xsi:type="dcterms:W3CDTF">2023-06-27T21:39:54Z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